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69" r:id="rId5"/>
    <p:sldId id="270" r:id="rId6"/>
    <p:sldId id="273" r:id="rId7"/>
    <p:sldId id="27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17A"/>
    <a:srgbClr val="9E1639"/>
    <a:srgbClr val="B4B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Objects="1">
      <p:cViewPr varScale="1">
        <p:scale>
          <a:sx n="99" d="100"/>
          <a:sy n="99" d="100"/>
        </p:scale>
        <p:origin x="84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3804" y="84"/>
      </p:cViewPr>
      <p:guideLst/>
    </p:cSldViewPr>
  </p:notes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MODY по данным Института детской эндокринологии ГНЦ "ФГБУ НМИЦ эндокринологии" МЗ РФ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B7C-4347-9F7E-3CC54A3974C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2B7C-4347-9F7E-3CC54A3974C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B7C-4347-9F7E-3CC54A3974C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B7C-4347-9F7E-3CC54A3974C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B7C-4347-9F7E-3CC54A3974C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2B7C-4347-9F7E-3CC54A3974C6}"/>
              </c:ext>
            </c:extLst>
          </c:dPt>
          <c:dLbls>
            <c:dLbl>
              <c:idx val="0"/>
              <c:layout>
                <c:manualLayout>
                  <c:x val="-0.13456959706097427"/>
                  <c:y val="-0.209267952379869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smtClean="0">
                        <a:solidFill>
                          <a:schemeClr val="bg1"/>
                        </a:solidFill>
                      </a:rPr>
                      <a:t>69,7%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95046740535274"/>
                      <c:h val="8.08778779868780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B7C-4347-9F7E-3CC54A3974C6}"/>
                </c:ext>
              </c:extLst>
            </c:dLbl>
            <c:dLbl>
              <c:idx val="1"/>
              <c:layout>
                <c:manualLayout>
                  <c:x val="7.880609236168562E-2"/>
                  <c:y val="-9.46754625181136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10,1%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B7C-4347-9F7E-3CC54A3974C6}"/>
                </c:ext>
              </c:extLst>
            </c:dLbl>
            <c:dLbl>
              <c:idx val="2"/>
              <c:layout>
                <c:manualLayout>
                  <c:x val="-1.9740741110409507E-2"/>
                  <c:y val="7.40507624174790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B7C-4347-9F7E-3CC54A3974C6}"/>
                </c:ext>
              </c:extLst>
            </c:dLbl>
            <c:dLbl>
              <c:idx val="3"/>
              <c:layout>
                <c:manualLayout>
                  <c:x val="5.7936267751450598E-3"/>
                  <c:y val="-5.49208624657022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1,1%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B7C-4347-9F7E-3CC54A3974C6}"/>
                </c:ext>
              </c:extLst>
            </c:dLbl>
            <c:dLbl>
              <c:idx val="4"/>
              <c:layout>
                <c:manualLayout>
                  <c:x val="9.0051730122019336E-2"/>
                  <c:y val="8.12871172207151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6,7%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B7C-4347-9F7E-3CC54A3974C6}"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smtClean="0">
                        <a:solidFill>
                          <a:schemeClr val="bg1"/>
                        </a:solidFill>
                      </a:rPr>
                      <a:t>9,4%</a:t>
                    </a:r>
                    <a:endParaRPr lang="en-US" sz="14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B7C-4347-9F7E-3CC54A3974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GCK-MODY</c:v>
                </c:pt>
                <c:pt idx="1">
                  <c:v>HNF1A-MODY</c:v>
                </c:pt>
                <c:pt idx="2">
                  <c:v>Ди- и полигенное наследование</c:v>
                </c:pt>
                <c:pt idx="3">
                  <c:v>Гены-кандидаты MODY (RFX6, PTF1A, GLIS3, MAFA)</c:v>
                </c:pt>
                <c:pt idx="4">
                  <c:v>MODYX</c:v>
                </c:pt>
                <c:pt idx="5">
                  <c:v>Редкие типы MODY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559</c:v>
                </c:pt>
                <c:pt idx="1">
                  <c:v>81</c:v>
                </c:pt>
                <c:pt idx="2">
                  <c:v>24</c:v>
                </c:pt>
                <c:pt idx="3">
                  <c:v>9</c:v>
                </c:pt>
                <c:pt idx="4">
                  <c:v>54</c:v>
                </c:pt>
                <c:pt idx="5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7C-4347-9F7E-3CC54A3974C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015822611387181"/>
          <c:y val="0.18152296825284758"/>
          <c:w val="0.39949480787313285"/>
          <c:h val="0.73337443677020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436"/>
            </a:lnSpc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482749126376909"/>
          <c:y val="0.10846729114036299"/>
          <c:w val="0.48395933201586244"/>
          <c:h val="0.800648138666520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Лист1!$A$2:$A$12</c:f>
              <c:strCache>
                <c:ptCount val="11"/>
                <c:pt idx="0">
                  <c:v>ABCC8-MODY (2,5%)</c:v>
                </c:pt>
                <c:pt idx="1">
                  <c:v>HNF4A-MODY (2%) </c:v>
                </c:pt>
                <c:pt idx="2">
                  <c:v>HNF1B-MODY (1,7%)</c:v>
                </c:pt>
                <c:pt idx="3">
                  <c:v>INS-MODY (0,5%)</c:v>
                </c:pt>
                <c:pt idx="4">
                  <c:v>KLF11-MODY  (0,5%)</c:v>
                </c:pt>
                <c:pt idx="5">
                  <c:v>PDX1-MODY (0,5%)</c:v>
                </c:pt>
                <c:pt idx="6">
                  <c:v>NEUROD1-MODY (0,4%)</c:v>
                </c:pt>
                <c:pt idx="7">
                  <c:v>BLK-MODY (0,4%)</c:v>
                </c:pt>
                <c:pt idx="8">
                  <c:v>KCNJ11-MODY (0,4%)</c:v>
                </c:pt>
                <c:pt idx="9">
                  <c:v>PAX4-MODY (0,4%)</c:v>
                </c:pt>
                <c:pt idx="10">
                  <c:v>CEL-MODY (0,1%)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20</c:v>
                </c:pt>
                <c:pt idx="1">
                  <c:v>16</c:v>
                </c:pt>
                <c:pt idx="2">
                  <c:v>14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2F-4DD4-ABB5-9579980A20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647856"/>
        <c:axId val="220646216"/>
      </c:barChart>
      <c:catAx>
        <c:axId val="22064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646216"/>
        <c:crosses val="autoZero"/>
        <c:auto val="1"/>
        <c:lblAlgn val="ctr"/>
        <c:lblOffset val="100"/>
        <c:noMultiLvlLbl val="0"/>
      </c:catAx>
      <c:valAx>
        <c:axId val="220646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64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69489-6C26-4030-BE59-478A4B48EF8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A8F4-5ABA-43C1-86D1-BA28B9B84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77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00-летие ЭНЦ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60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с контактам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F8319-E022-446F-A776-F257978A1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5571" y="3248998"/>
            <a:ext cx="6640492" cy="450005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27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00-летие ЭНЦ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03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F8319-E022-446F-A776-F257978A1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37" y="2888994"/>
            <a:ext cx="5760063" cy="1194313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FF7B0-2D24-42BD-AB6A-AAB8BC315DD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937" y="5278633"/>
            <a:ext cx="5760063" cy="270003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ФАМИЛИЯ И.О.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D0383DE7-ED26-46EE-B86C-2C015CECB9A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35937" y="5688251"/>
            <a:ext cx="5760063" cy="270003"/>
          </a:xfrm>
        </p:spPr>
        <p:txBody>
          <a:bodyPr>
            <a:noAutofit/>
          </a:bodyPr>
          <a:lstStyle>
            <a:lvl1pPr marL="0" indent="0">
              <a:buNone/>
              <a:defRPr sz="1400" b="0" i="1" u="none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068448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F8319-E022-446F-A776-F257978A1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37" y="2528990"/>
            <a:ext cx="5760063" cy="1194313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FF7B0-2D24-42BD-AB6A-AAB8BC315DD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937" y="5958253"/>
            <a:ext cx="5310057" cy="270004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ФАМИЛИЯ И.О.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D0383DE7-ED26-46EE-B86C-2C015CECB9A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825997" y="5958254"/>
            <a:ext cx="5760063" cy="270003"/>
          </a:xfrm>
        </p:spPr>
        <p:txBody>
          <a:bodyPr>
            <a:noAutofit/>
          </a:bodyPr>
          <a:lstStyle>
            <a:lvl1pPr marL="0" indent="0">
              <a:buNone/>
              <a:defRPr sz="1400" b="0" i="1" u="non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403028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C81238-3CF8-44D3-BED1-B5077E07B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36" y="2348987"/>
            <a:ext cx="11520128" cy="3870043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1800" b="1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indent="-457200">
              <a:buFont typeface="+mj-lt"/>
              <a:buAutoNum type="arabicPeriod"/>
              <a:defRPr sz="16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371600" indent="-457200">
              <a:buFont typeface="+mj-lt"/>
              <a:buAutoNum type="arabicPeriod"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714500" indent="-342900">
              <a:buFont typeface="+mj-lt"/>
              <a:buAutoNum type="arabicPeriod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171700" indent="-342900">
              <a:buFont typeface="+mj-lt"/>
              <a:buAutoNum type="arabicPeriod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2DD1FCD-597E-4458-BFDA-382F1E59EA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11769" y="6219031"/>
            <a:ext cx="644295" cy="359696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8B1C7D3-657C-44C1-8689-0CFE8184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36" y="1268976"/>
            <a:ext cx="11520128" cy="767941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4094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12">
            <a:extLst>
              <a:ext uri="{FF2B5EF4-FFF2-40B4-BE49-F238E27FC236}">
                <a16:creationId xmlns:a16="http://schemas.microsoft.com/office/drawing/2014/main" id="{0572415C-5FD6-495F-8B5A-9DD1A351A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11769" y="6219031"/>
            <a:ext cx="644295" cy="359696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75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ый слайд с текст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9ADF5E5A-A3B5-466B-8D24-6A84DDDBA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601" y="2258987"/>
            <a:ext cx="5373395" cy="378004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CE494779-74D1-4060-BF48-D4F4F1DFB17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56006" y="2258987"/>
            <a:ext cx="5373395" cy="378004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6A761F51-E2C7-4AC9-82F1-1CB07ADDF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11769" y="6219031"/>
            <a:ext cx="644295" cy="359696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8B1C7D3-657C-44C1-8689-0CFE8184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36" y="1268976"/>
            <a:ext cx="11520128" cy="767941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79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ый слайд с изображение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35856A91-6FAF-4280-B2CD-380F4D5ED68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2258987"/>
            <a:ext cx="5733399" cy="3780042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2952459-89F8-40EC-8EAA-148EE48F517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39724" y="5319022"/>
            <a:ext cx="5396272" cy="720008"/>
          </a:xfrm>
        </p:spPr>
        <p:txBody>
          <a:bodyPr anchor="b">
            <a:normAutofit/>
          </a:bodyPr>
          <a:lstStyle>
            <a:lvl1pPr marL="0" indent="0" algn="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Подпись к фотографии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7F4F5B93-E9DD-4C25-B174-B72F9DFFBE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11769" y="6219031"/>
            <a:ext cx="644295" cy="359696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9ADF5E5A-A3B5-466B-8D24-6A84DDDBA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601" y="2258987"/>
            <a:ext cx="5373395" cy="279003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8B1C7D3-657C-44C1-8689-0CFE8184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36" y="1268976"/>
            <a:ext cx="11520128" cy="767941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4630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ый слайд с несколькими изображение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9ADF5E5A-A3B5-466B-8D24-6A84DDDBA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601" y="2258987"/>
            <a:ext cx="3726714" cy="378004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35856A91-6FAF-4280-B2CD-380F4D5ED68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385982" y="2258986"/>
            <a:ext cx="3573375" cy="2970033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2952459-89F8-40EC-8EAA-148EE48F517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85982" y="5458176"/>
            <a:ext cx="3573375" cy="587938"/>
          </a:xfrm>
        </p:spPr>
        <p:txBody>
          <a:bodyPr anchor="b">
            <a:normAutofit/>
          </a:bodyPr>
          <a:lstStyle>
            <a:lvl1pPr marL="0" indent="0" algn="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Подпись к фотографии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A91F0253-D65E-4CA6-BD05-4F14AAC5A6C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256024" y="2258987"/>
            <a:ext cx="3573375" cy="2958050"/>
          </a:xfr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AB267B3-01B8-4E98-9DF5-7F3CC917226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256024" y="5458529"/>
            <a:ext cx="3573375" cy="587938"/>
          </a:xfrm>
        </p:spPr>
        <p:txBody>
          <a:bodyPr anchor="b">
            <a:normAutofit/>
          </a:bodyPr>
          <a:lstStyle>
            <a:lvl1pPr marL="0" indent="0" algn="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Подпись к фотографии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D9032D99-A1F7-412B-937A-17759F111E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11769" y="6219031"/>
            <a:ext cx="644295" cy="359696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8B1C7D3-657C-44C1-8689-0CFE8184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36" y="1268976"/>
            <a:ext cx="11520128" cy="767941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0461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1E713-9F56-4215-A0EA-D241D0CE7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404BD8-9D67-4847-968E-6D81104E7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158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69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1898983"/>
            <a:ext cx="5760063" cy="1194313"/>
          </a:xfrm>
        </p:spPr>
        <p:txBody>
          <a:bodyPr/>
          <a:lstStyle/>
          <a:p>
            <a:pPr algn="ctr"/>
            <a:r>
              <a:rPr lang="ru-RU" sz="2400" dirty="0"/>
              <a:t>Редкие подтипы сахарного диабета </a:t>
            </a:r>
            <a:r>
              <a:rPr lang="en-US" sz="2400" dirty="0"/>
              <a:t>MODY</a:t>
            </a:r>
            <a:r>
              <a:rPr lang="ru-RU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анализ </a:t>
            </a:r>
            <a:r>
              <a:rPr lang="ru-RU" sz="2400" dirty="0"/>
              <a:t>реестра моногенного сахарного диабета у детей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5939" y="3421680"/>
            <a:ext cx="5760063" cy="270003"/>
          </a:xfrm>
        </p:spPr>
        <p:txBody>
          <a:bodyPr/>
          <a:lstStyle/>
          <a:p>
            <a:r>
              <a:rPr lang="ru-RU" dirty="0"/>
              <a:t>Колтакова М.П., Сечко Е.А., </a:t>
            </a:r>
            <a:r>
              <a:rPr lang="ru-RU" dirty="0" smtClean="0"/>
              <a:t>Кураева </a:t>
            </a:r>
            <a:r>
              <a:rPr lang="ru-RU" dirty="0"/>
              <a:t>Т.Л., Еремина Е.А., </a:t>
            </a:r>
            <a:r>
              <a:rPr lang="ru-RU" dirty="0" err="1" smtClean="0"/>
              <a:t>Безлепкина</a:t>
            </a:r>
            <a:r>
              <a:rPr lang="ru-RU" dirty="0" smtClean="0"/>
              <a:t> </a:t>
            </a:r>
            <a:r>
              <a:rPr lang="ru-RU" dirty="0"/>
              <a:t>О.Б., </a:t>
            </a:r>
            <a:r>
              <a:rPr lang="ru-RU" dirty="0" err="1"/>
              <a:t>Петеркова</a:t>
            </a:r>
            <a:r>
              <a:rPr lang="ru-RU" dirty="0"/>
              <a:t> </a:t>
            </a:r>
            <a:r>
              <a:rPr lang="ru-RU" dirty="0" smtClean="0"/>
              <a:t>В.А., </a:t>
            </a:r>
            <a:r>
              <a:rPr lang="ru-RU" dirty="0"/>
              <a:t>Лаптев Д.Н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0"/>
          </p:nvPr>
        </p:nvSpPr>
        <p:spPr>
          <a:xfrm>
            <a:off x="605939" y="4125716"/>
            <a:ext cx="5760063" cy="270003"/>
          </a:xfrm>
        </p:spPr>
        <p:txBody>
          <a:bodyPr/>
          <a:lstStyle/>
          <a:p>
            <a:r>
              <a:rPr lang="ru-RU" b="1" dirty="0" smtClean="0">
                <a:solidFill>
                  <a:srgbClr val="28417A"/>
                </a:solidFill>
              </a:rPr>
              <a:t>ГНЦ </a:t>
            </a:r>
            <a:r>
              <a:rPr lang="ru-RU" b="1" dirty="0">
                <a:solidFill>
                  <a:srgbClr val="28417A"/>
                </a:solidFill>
              </a:rPr>
              <a:t>ФГБУ </a:t>
            </a:r>
            <a:r>
              <a:rPr lang="ru-RU" b="1" dirty="0" smtClean="0">
                <a:solidFill>
                  <a:srgbClr val="28417A"/>
                </a:solidFill>
              </a:rPr>
              <a:t>«НМИЦ эндокринологии» МЗ РФ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237" y="5229020"/>
            <a:ext cx="41500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Контактные данные: </a:t>
            </a:r>
          </a:p>
          <a:p>
            <a:r>
              <a:rPr lang="ru-RU" sz="1400" dirty="0" smtClean="0"/>
              <a:t>Колтакова М.П.: </a:t>
            </a:r>
            <a:r>
              <a:rPr lang="en-US" sz="1400" dirty="0" smtClean="0"/>
              <a:t>koltakova.mariya@endocrincentr.ru</a:t>
            </a:r>
            <a:endParaRPr lang="ru-RU" sz="1400" dirty="0" smtClean="0"/>
          </a:p>
          <a:p>
            <a:r>
              <a:rPr lang="ru-RU" sz="1400" dirty="0" smtClean="0"/>
              <a:t>Сечко Е.А.: </a:t>
            </a:r>
            <a:r>
              <a:rPr lang="en-US" sz="1400" dirty="0" smtClean="0"/>
              <a:t>sechko.elena@endocrincentr.ru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242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62802" y="1462828"/>
            <a:ext cx="11340126" cy="21570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u="sng" dirty="0">
                <a:latin typeface="+mn-lt"/>
              </a:rPr>
              <a:t>MODY</a:t>
            </a:r>
            <a:r>
              <a:rPr lang="ru-RU" sz="1600" u="sng" dirty="0">
                <a:latin typeface="+mn-lt"/>
              </a:rPr>
              <a:t> (</a:t>
            </a:r>
            <a:r>
              <a:rPr lang="en-US" sz="1600" u="sng" dirty="0">
                <a:latin typeface="+mn-lt"/>
              </a:rPr>
              <a:t>Maturity onset diabetes of the young</a:t>
            </a:r>
            <a:r>
              <a:rPr lang="ru-RU" sz="1600" u="sng" dirty="0">
                <a:latin typeface="+mn-lt"/>
              </a:rPr>
              <a:t>)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наследственная, гетерогенная группа </a:t>
            </a:r>
            <a:r>
              <a:rPr lang="ru-RU" sz="1600" b="0" dirty="0" err="1">
                <a:solidFill>
                  <a:schemeClr val="tx1"/>
                </a:solidFill>
                <a:latin typeface="+mn-lt"/>
              </a:rPr>
              <a:t>неиммунных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 нарушений углеводного обмена, в основе которых лежат варианты различных генов, ассоциированных с секрецией и/или действием инсулина, закладкой и развитием поджелудочной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железы. </a:t>
            </a:r>
          </a:p>
          <a:p>
            <a:pPr marL="0" indent="0" algn="just"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На долю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MODY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приходится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до </a:t>
            </a:r>
            <a:r>
              <a:rPr lang="ru-RU" sz="1600" u="sng" dirty="0">
                <a:latin typeface="+mn-lt"/>
              </a:rPr>
              <a:t>5%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 всех форм сахарного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диабета, выделяют 14 подтипов, в зависимости от поврежденного гена. Наиболее распространенными формами являются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GCK-MODY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и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HNF1A-MODY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0" indent="0" algn="just"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Подтипы, ассоциированные с 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генами </a:t>
            </a:r>
            <a:r>
              <a:rPr lang="en-US" sz="1600" u="sng" dirty="0">
                <a:latin typeface="+mn-lt"/>
              </a:rPr>
              <a:t>HNF</a:t>
            </a:r>
            <a:r>
              <a:rPr lang="ru-RU" sz="1600" u="sng" dirty="0">
                <a:latin typeface="+mn-lt"/>
              </a:rPr>
              <a:t>4</a:t>
            </a:r>
            <a:r>
              <a:rPr lang="en-US" sz="1600" u="sng" dirty="0">
                <a:latin typeface="+mn-lt"/>
              </a:rPr>
              <a:t>A</a:t>
            </a:r>
            <a:r>
              <a:rPr lang="ru-RU" sz="1600" u="sng" dirty="0">
                <a:latin typeface="+mn-lt"/>
              </a:rPr>
              <a:t>, </a:t>
            </a:r>
            <a:r>
              <a:rPr lang="en-US" sz="1600" u="sng" dirty="0">
                <a:latin typeface="+mn-lt"/>
              </a:rPr>
              <a:t>PDX</a:t>
            </a:r>
            <a:r>
              <a:rPr lang="ru-RU" sz="1600" u="sng" dirty="0">
                <a:latin typeface="+mn-lt"/>
              </a:rPr>
              <a:t>1, </a:t>
            </a:r>
            <a:r>
              <a:rPr lang="en-US" sz="1600" u="sng" dirty="0">
                <a:latin typeface="+mn-lt"/>
              </a:rPr>
              <a:t>HNF</a:t>
            </a:r>
            <a:r>
              <a:rPr lang="ru-RU" sz="1600" u="sng" dirty="0">
                <a:latin typeface="+mn-lt"/>
              </a:rPr>
              <a:t>1</a:t>
            </a:r>
            <a:r>
              <a:rPr lang="en-US" sz="1600" u="sng" dirty="0">
                <a:latin typeface="+mn-lt"/>
              </a:rPr>
              <a:t>B</a:t>
            </a:r>
            <a:r>
              <a:rPr lang="ru-RU" sz="1600" u="sng" dirty="0">
                <a:latin typeface="+mn-lt"/>
              </a:rPr>
              <a:t>, </a:t>
            </a:r>
            <a:r>
              <a:rPr lang="en-US" sz="1600" u="sng" dirty="0">
                <a:latin typeface="+mn-lt"/>
              </a:rPr>
              <a:t>NEUROD</a:t>
            </a:r>
            <a:r>
              <a:rPr lang="ru-RU" sz="1600" u="sng" dirty="0">
                <a:latin typeface="+mn-lt"/>
              </a:rPr>
              <a:t>1, </a:t>
            </a:r>
            <a:r>
              <a:rPr lang="en-US" sz="1600" u="sng" dirty="0">
                <a:latin typeface="+mn-lt"/>
              </a:rPr>
              <a:t>KLF</a:t>
            </a:r>
            <a:r>
              <a:rPr lang="ru-RU" sz="1600" u="sng" dirty="0">
                <a:latin typeface="+mn-lt"/>
              </a:rPr>
              <a:t>11, </a:t>
            </a:r>
            <a:r>
              <a:rPr lang="en-US" sz="1600" u="sng" dirty="0">
                <a:latin typeface="+mn-lt"/>
              </a:rPr>
              <a:t>CEL</a:t>
            </a:r>
            <a:r>
              <a:rPr lang="ru-RU" sz="1600" u="sng" dirty="0">
                <a:latin typeface="+mn-lt"/>
              </a:rPr>
              <a:t>, </a:t>
            </a:r>
            <a:r>
              <a:rPr lang="en-US" sz="1600" u="sng" dirty="0">
                <a:latin typeface="+mn-lt"/>
              </a:rPr>
              <a:t>PAX</a:t>
            </a:r>
            <a:r>
              <a:rPr lang="ru-RU" sz="1600" u="sng" dirty="0">
                <a:latin typeface="+mn-lt"/>
              </a:rPr>
              <a:t>4, </a:t>
            </a:r>
            <a:r>
              <a:rPr lang="en-US" sz="1600" u="sng" dirty="0">
                <a:latin typeface="+mn-lt"/>
              </a:rPr>
              <a:t>INS</a:t>
            </a:r>
            <a:r>
              <a:rPr lang="ru-RU" sz="1600" u="sng" dirty="0">
                <a:latin typeface="+mn-lt"/>
              </a:rPr>
              <a:t>, </a:t>
            </a:r>
            <a:r>
              <a:rPr lang="en-US" sz="1600" u="sng" dirty="0">
                <a:latin typeface="+mn-lt"/>
              </a:rPr>
              <a:t>BLK</a:t>
            </a:r>
            <a:r>
              <a:rPr lang="ru-RU" sz="1600" u="sng" dirty="0">
                <a:latin typeface="+mn-lt"/>
              </a:rPr>
              <a:t>, </a:t>
            </a:r>
            <a:r>
              <a:rPr lang="en-US" sz="1600" u="sng" dirty="0">
                <a:latin typeface="+mn-lt"/>
              </a:rPr>
              <a:t>ABCC</a:t>
            </a:r>
            <a:r>
              <a:rPr lang="ru-RU" sz="1600" u="sng" dirty="0">
                <a:latin typeface="+mn-lt"/>
              </a:rPr>
              <a:t>8, </a:t>
            </a:r>
            <a:r>
              <a:rPr lang="en-US" sz="1600" u="sng" dirty="0">
                <a:latin typeface="+mn-lt"/>
              </a:rPr>
              <a:t>KCNJ</a:t>
            </a:r>
            <a:r>
              <a:rPr lang="ru-RU" sz="1600" u="sng" dirty="0">
                <a:latin typeface="+mn-lt"/>
              </a:rPr>
              <a:t>11, </a:t>
            </a:r>
            <a:r>
              <a:rPr lang="en-US" sz="1600" u="sng" dirty="0">
                <a:latin typeface="+mn-lt"/>
              </a:rPr>
              <a:t>APPL</a:t>
            </a:r>
            <a:r>
              <a:rPr lang="ru-RU" sz="1600" u="sng" dirty="0">
                <a:latin typeface="+mn-lt"/>
              </a:rPr>
              <a:t>1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диагностируются у пациентов до 18 лет </a:t>
            </a:r>
            <a:r>
              <a:rPr lang="ru-RU" sz="1600" u="sng" dirty="0" smtClean="0">
                <a:latin typeface="+mn-lt"/>
              </a:rPr>
              <a:t>редко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, частота встречаемости достоверно не установлена.</a:t>
            </a:r>
          </a:p>
          <a:p>
            <a:pPr marL="0" indent="0" algn="just">
              <a:buNone/>
            </a:pP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настоящем исследовании приведен анализ реестра пациентов с редкими подтипами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MODY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 среди детей.</a:t>
            </a:r>
          </a:p>
          <a:p>
            <a:pPr marL="0" indent="0" algn="just">
              <a:buNone/>
            </a:pPr>
            <a:endParaRPr lang="ru-RU" sz="16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696" y="851585"/>
            <a:ext cx="11520128" cy="767941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Актуальность</a:t>
            </a:r>
            <a:endParaRPr lang="ru-RU" sz="2200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62802" y="3515347"/>
            <a:ext cx="11520128" cy="767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000" dirty="0" smtClean="0"/>
              <a:t>Цель</a:t>
            </a:r>
            <a:endParaRPr lang="ru-RU" sz="2000" dirty="0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454096" y="1874312"/>
            <a:ext cx="11340126" cy="2247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800" b="1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endParaRPr lang="ru-RU" sz="1600" dirty="0"/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362802" y="4105356"/>
            <a:ext cx="11340126" cy="1612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800" b="1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0" dirty="0">
                <a:solidFill>
                  <a:schemeClr val="tx1"/>
                </a:solidFill>
                <a:latin typeface="+mn-lt"/>
              </a:rPr>
              <a:t>Провести анализ реестра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пациентов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Российской популяции в возрасте до 18 лет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с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редкими типами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MODY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и </a:t>
            </a:r>
            <a:r>
              <a:rPr lang="ru-RU" sz="1600" b="0" dirty="0">
                <a:solidFill>
                  <a:schemeClr val="tx1"/>
                </a:solidFill>
                <a:latin typeface="+mn-lt"/>
              </a:rPr>
              <a:t>представить их структуру.</a:t>
            </a: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335936" y="4598976"/>
            <a:ext cx="11520128" cy="767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000" dirty="0" smtClean="0"/>
              <a:t>Материалы и методы</a:t>
            </a:r>
            <a:endParaRPr lang="ru-RU" sz="2000" dirty="0"/>
          </a:p>
        </p:txBody>
      </p:sp>
      <p:sp>
        <p:nvSpPr>
          <p:cNvPr id="15" name="Объект 1"/>
          <p:cNvSpPr txBox="1">
            <a:spLocks/>
          </p:cNvSpPr>
          <p:nvPr/>
        </p:nvSpPr>
        <p:spPr>
          <a:xfrm>
            <a:off x="357926" y="5175990"/>
            <a:ext cx="11520128" cy="1423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800" b="1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Проанализированы данные реестра Института детской эндокринологии ФГБУ «НМИЦ эндокринологии» Минздрава России пациентов с сахарным диабетом 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MODY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, подтвержденным в ходе молекулярно-генетического исследования (МГИ), проведенного методом </a:t>
            </a:r>
            <a:r>
              <a:rPr lang="ru-RU" sz="1600" b="0" dirty="0" err="1" smtClean="0">
                <a:solidFill>
                  <a:schemeClr val="tx1"/>
                </a:solidFill>
                <a:latin typeface="+mn-lt"/>
              </a:rPr>
              <a:t>секвенирования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 следующего поколения (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NGS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), за период с 2012 по 2024 годы.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Пациенты были обследованы с проведением МГИ в ФГБУ «НМИЦ эндокринологии» Минздрава России.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0" dirty="0" smtClean="0">
                <a:solidFill>
                  <a:schemeClr val="tx1"/>
                </a:solidFill>
                <a:latin typeface="+mn-lt"/>
              </a:rPr>
              <a:t>Возраст на момент обследования составил от 0 до 18 лет.</a:t>
            </a:r>
            <a:endParaRPr lang="ru-RU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44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4473" y="528173"/>
            <a:ext cx="11520128" cy="76794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Результаты</a:t>
            </a:r>
            <a:endParaRPr lang="ru-RU" sz="2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43601796"/>
              </p:ext>
            </p:extLst>
          </p:nvPr>
        </p:nvGraphicFramePr>
        <p:xfrm>
          <a:off x="354473" y="2040546"/>
          <a:ext cx="5310059" cy="417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0695" y="1154342"/>
            <a:ext cx="11253221" cy="378004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+mn-lt"/>
              </a:rPr>
              <a:t>Обследовано 802 пациента в возрасте до 18 лет с диагнозом сахарный диабет </a:t>
            </a:r>
            <a:r>
              <a:rPr lang="en-US" sz="1600" dirty="0" smtClean="0">
                <a:latin typeface="+mn-lt"/>
              </a:rPr>
              <a:t>MODY</a:t>
            </a:r>
            <a:r>
              <a:rPr lang="ru-RU" sz="1600" dirty="0" smtClean="0"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+mn-lt"/>
              </a:rPr>
              <a:t>79,8 % </a:t>
            </a:r>
            <a:r>
              <a:rPr lang="ru-RU" sz="1600" dirty="0" smtClean="0">
                <a:latin typeface="+mn-lt"/>
              </a:rPr>
              <a:t>составили часто встречающиеся подтипы (</a:t>
            </a:r>
            <a:r>
              <a:rPr lang="en-US" sz="1600" dirty="0" smtClean="0">
                <a:latin typeface="+mn-lt"/>
              </a:rPr>
              <a:t>GCK-MODY </a:t>
            </a:r>
            <a:r>
              <a:rPr lang="ru-RU" sz="1600" dirty="0" smtClean="0">
                <a:latin typeface="+mn-lt"/>
              </a:rPr>
              <a:t>и </a:t>
            </a:r>
            <a:r>
              <a:rPr lang="en-US" sz="1600" dirty="0" smtClean="0">
                <a:latin typeface="+mn-lt"/>
              </a:rPr>
              <a:t>HNF1A-MODY</a:t>
            </a:r>
            <a:r>
              <a:rPr lang="ru-RU" sz="1600" dirty="0" smtClean="0">
                <a:latin typeface="+mn-lt"/>
              </a:rPr>
              <a:t>), 3% - </a:t>
            </a:r>
            <a:r>
              <a:rPr lang="ru-RU" sz="1600" dirty="0" err="1" smtClean="0">
                <a:latin typeface="+mn-lt"/>
              </a:rPr>
              <a:t>ди</a:t>
            </a:r>
            <a:r>
              <a:rPr lang="ru-RU" sz="1600" dirty="0" smtClean="0">
                <a:latin typeface="+mn-lt"/>
              </a:rPr>
              <a:t>- и полигенное наследование </a:t>
            </a:r>
            <a:r>
              <a:rPr lang="en-US" sz="1600" dirty="0" smtClean="0">
                <a:latin typeface="+mn-lt"/>
              </a:rPr>
              <a:t>MODY, </a:t>
            </a:r>
            <a:r>
              <a:rPr lang="ru-RU" sz="1600" dirty="0" smtClean="0">
                <a:latin typeface="+mn-lt"/>
              </a:rPr>
              <a:t>1,1% - </a:t>
            </a:r>
            <a:r>
              <a:rPr lang="en-US" sz="1600" dirty="0" smtClean="0">
                <a:latin typeface="+mn-lt"/>
              </a:rPr>
              <a:t>MODY</a:t>
            </a:r>
            <a:r>
              <a:rPr lang="ru-RU" sz="1600" dirty="0" smtClean="0">
                <a:latin typeface="+mn-lt"/>
              </a:rPr>
              <a:t>, обусловленные генами-кандидатами (</a:t>
            </a:r>
            <a:r>
              <a:rPr lang="en-US" sz="1600" dirty="0" smtClean="0">
                <a:latin typeface="+mn-lt"/>
              </a:rPr>
              <a:t>RFX6,</a:t>
            </a:r>
            <a:r>
              <a:rPr lang="ru-RU" sz="1600" i="1" dirty="0" smtClean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PTF</a:t>
            </a:r>
            <a:r>
              <a:rPr lang="ru-RU" sz="1600" i="1" dirty="0">
                <a:latin typeface="+mn-lt"/>
              </a:rPr>
              <a:t>1</a:t>
            </a:r>
            <a:r>
              <a:rPr lang="en-US" sz="1600" i="1" dirty="0">
                <a:latin typeface="+mn-lt"/>
              </a:rPr>
              <a:t>A</a:t>
            </a:r>
            <a:r>
              <a:rPr lang="ru-RU" sz="1600" i="1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GLIS</a:t>
            </a:r>
            <a:r>
              <a:rPr lang="ru-RU" sz="1600" i="1" dirty="0">
                <a:latin typeface="+mn-lt"/>
              </a:rPr>
              <a:t>3, </a:t>
            </a:r>
            <a:r>
              <a:rPr lang="en-US" sz="1600" i="1" dirty="0">
                <a:latin typeface="+mn-lt"/>
              </a:rPr>
              <a:t>MAFA</a:t>
            </a:r>
            <a:r>
              <a:rPr lang="ru-RU" sz="1600" dirty="0" smtClean="0">
                <a:latin typeface="+mn-lt"/>
              </a:rPr>
              <a:t>),  6,7%</a:t>
            </a:r>
            <a:r>
              <a:rPr lang="en-US" sz="1600" dirty="0" smtClean="0">
                <a:latin typeface="+mn-lt"/>
              </a:rPr>
              <a:t> - MODYX</a:t>
            </a:r>
            <a:r>
              <a:rPr lang="ru-RU" sz="1600" dirty="0" smtClean="0">
                <a:latin typeface="+mn-lt"/>
              </a:rPr>
              <a:t> (с клиническими признаками </a:t>
            </a:r>
            <a:r>
              <a:rPr lang="en-US" sz="1600" dirty="0" smtClean="0">
                <a:latin typeface="+mn-lt"/>
              </a:rPr>
              <a:t>MODY</a:t>
            </a:r>
            <a:r>
              <a:rPr lang="ru-RU" sz="1600" dirty="0" smtClean="0">
                <a:latin typeface="+mn-lt"/>
              </a:rPr>
              <a:t>) (Рис 1.).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+mn-lt"/>
              </a:rPr>
              <a:t>Редкие форму </a:t>
            </a:r>
            <a:r>
              <a:rPr lang="en-US" sz="1600" dirty="0" smtClean="0">
                <a:latin typeface="+mn-lt"/>
              </a:rPr>
              <a:t>MODY</a:t>
            </a:r>
            <a:r>
              <a:rPr lang="ru-RU" sz="1600" dirty="0" smtClean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HNF</a:t>
            </a:r>
            <a:r>
              <a:rPr lang="ru-RU" sz="1600" i="1" dirty="0">
                <a:latin typeface="+mn-lt"/>
              </a:rPr>
              <a:t>4</a:t>
            </a:r>
            <a:r>
              <a:rPr lang="en-US" sz="1600" i="1" dirty="0">
                <a:latin typeface="+mn-lt"/>
              </a:rPr>
              <a:t>A</a:t>
            </a:r>
            <a:r>
              <a:rPr lang="ru-RU" sz="1600" i="1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PDX</a:t>
            </a:r>
            <a:r>
              <a:rPr lang="ru-RU" sz="1600" i="1" dirty="0">
                <a:latin typeface="+mn-lt"/>
              </a:rPr>
              <a:t>1, </a:t>
            </a:r>
            <a:r>
              <a:rPr lang="en-US" sz="1600" i="1" dirty="0">
                <a:latin typeface="+mn-lt"/>
              </a:rPr>
              <a:t>HNF</a:t>
            </a:r>
            <a:r>
              <a:rPr lang="ru-RU" sz="1600" i="1" dirty="0">
                <a:latin typeface="+mn-lt"/>
              </a:rPr>
              <a:t>1</a:t>
            </a:r>
            <a:r>
              <a:rPr lang="en-US" sz="1600" i="1" dirty="0">
                <a:latin typeface="+mn-lt"/>
              </a:rPr>
              <a:t>B</a:t>
            </a:r>
            <a:r>
              <a:rPr lang="ru-RU" sz="1600" i="1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NEUROD</a:t>
            </a:r>
            <a:r>
              <a:rPr lang="ru-RU" sz="1600" i="1" dirty="0">
                <a:latin typeface="+mn-lt"/>
              </a:rPr>
              <a:t>1, </a:t>
            </a:r>
            <a:r>
              <a:rPr lang="en-US" sz="1600" i="1" dirty="0">
                <a:latin typeface="+mn-lt"/>
              </a:rPr>
              <a:t>KLF</a:t>
            </a:r>
            <a:r>
              <a:rPr lang="ru-RU" sz="1600" i="1" dirty="0">
                <a:latin typeface="+mn-lt"/>
              </a:rPr>
              <a:t>11, </a:t>
            </a:r>
            <a:r>
              <a:rPr lang="en-US" sz="1600" i="1" dirty="0">
                <a:latin typeface="+mn-lt"/>
              </a:rPr>
              <a:t>CEL</a:t>
            </a:r>
            <a:r>
              <a:rPr lang="ru-RU" sz="1600" i="1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PAX</a:t>
            </a:r>
            <a:r>
              <a:rPr lang="ru-RU" sz="1600" i="1" dirty="0">
                <a:latin typeface="+mn-lt"/>
              </a:rPr>
              <a:t>4, </a:t>
            </a:r>
            <a:r>
              <a:rPr lang="en-US" sz="1600" i="1" dirty="0">
                <a:latin typeface="+mn-lt"/>
              </a:rPr>
              <a:t>INS</a:t>
            </a:r>
            <a:r>
              <a:rPr lang="ru-RU" sz="1600" i="1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BLK</a:t>
            </a:r>
            <a:r>
              <a:rPr lang="ru-RU" sz="1600" i="1" dirty="0">
                <a:latin typeface="+mn-lt"/>
              </a:rPr>
              <a:t>, </a:t>
            </a:r>
            <a:r>
              <a:rPr lang="en-US" sz="1600" i="1" dirty="0">
                <a:latin typeface="+mn-lt"/>
              </a:rPr>
              <a:t>ABCC</a:t>
            </a:r>
            <a:r>
              <a:rPr lang="ru-RU" sz="1600" i="1" dirty="0">
                <a:latin typeface="+mn-lt"/>
              </a:rPr>
              <a:t>8, </a:t>
            </a:r>
            <a:r>
              <a:rPr lang="en-US" sz="1600" i="1" dirty="0">
                <a:latin typeface="+mn-lt"/>
              </a:rPr>
              <a:t>KCNJ</a:t>
            </a:r>
            <a:r>
              <a:rPr lang="ru-RU" sz="1600" i="1" dirty="0" smtClean="0">
                <a:latin typeface="+mn-lt"/>
              </a:rPr>
              <a:t>11, </a:t>
            </a:r>
            <a:r>
              <a:rPr lang="ru-RU" sz="1600" dirty="0" smtClean="0">
                <a:latin typeface="+mn-lt"/>
              </a:rPr>
              <a:t>ассоциированные с генами диагностированы у 9,4% (Рис 2.)  </a:t>
            </a:r>
            <a:endParaRPr lang="ru-RU" sz="1600" dirty="0">
              <a:latin typeface="+mn-lt"/>
            </a:endParaRPr>
          </a:p>
        </p:txBody>
      </p:sp>
      <p:sp>
        <p:nvSpPr>
          <p:cNvPr id="24" name="Текст 15"/>
          <p:cNvSpPr>
            <a:spLocks noGrp="1"/>
          </p:cNvSpPr>
          <p:nvPr>
            <p:ph type="body" idx="14"/>
          </p:nvPr>
        </p:nvSpPr>
        <p:spPr>
          <a:xfrm>
            <a:off x="459594" y="6197859"/>
            <a:ext cx="5220058" cy="587938"/>
          </a:xfrm>
        </p:spPr>
        <p:txBody>
          <a:bodyPr/>
          <a:lstStyle/>
          <a:p>
            <a:pPr algn="ctr"/>
            <a:r>
              <a:rPr lang="ru-RU" dirty="0" smtClean="0"/>
              <a:t>Рис 1. Структура </a:t>
            </a:r>
            <a:r>
              <a:rPr lang="ru-RU" dirty="0"/>
              <a:t>MODY по данным Института детской эндокринологии ГНЦ "ФГБУ НМИЦ эндокринологии" МЗ РФ</a:t>
            </a:r>
          </a:p>
          <a:p>
            <a:pPr algn="ctr"/>
            <a:endParaRPr lang="ru-RU" dirty="0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5808868" y="6197859"/>
            <a:ext cx="5824130" cy="587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Рис 2. Структура </a:t>
            </a:r>
            <a:r>
              <a:rPr lang="ru-RU" b="1" u="sng" dirty="0" smtClean="0"/>
              <a:t>редких подтипов MODY</a:t>
            </a:r>
            <a:r>
              <a:rPr lang="ru-RU" dirty="0" smtClean="0"/>
              <a:t> по данным Института детской эндокринологии ГНЦ "ФГБУ НМИЦ эндокринологии" МЗ РФ</a:t>
            </a:r>
          </a:p>
          <a:p>
            <a:pPr algn="ctr"/>
            <a:endParaRPr lang="ru-RU" dirty="0"/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491952872"/>
              </p:ext>
            </p:extLst>
          </p:nvPr>
        </p:nvGraphicFramePr>
        <p:xfrm>
          <a:off x="6366185" y="2209505"/>
          <a:ext cx="5832893" cy="3789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28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6450" y="1804193"/>
            <a:ext cx="11520128" cy="1260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0" dirty="0">
                <a:solidFill>
                  <a:schemeClr val="tx1"/>
                </a:solidFill>
                <a:latin typeface="+mn-lt"/>
              </a:rPr>
              <a:t>По данным реестра сахарного диабета MODY в детском возрасте редкие подтипы MODY встречаются у 9,4%, среди которых наиболее распространены – </a:t>
            </a:r>
            <a:r>
              <a:rPr lang="ru-RU" b="0" i="1" dirty="0">
                <a:solidFill>
                  <a:schemeClr val="tx1"/>
                </a:solidFill>
                <a:latin typeface="+mn-lt"/>
              </a:rPr>
              <a:t>ABCC8</a:t>
            </a:r>
            <a:r>
              <a:rPr lang="ru-RU" b="0" dirty="0">
                <a:solidFill>
                  <a:schemeClr val="tx1"/>
                </a:solidFill>
                <a:latin typeface="+mn-lt"/>
              </a:rPr>
              <a:t>-MODY и </a:t>
            </a:r>
            <a:r>
              <a:rPr lang="ru-RU" b="0" i="1" dirty="0">
                <a:solidFill>
                  <a:schemeClr val="tx1"/>
                </a:solidFill>
                <a:latin typeface="+mn-lt"/>
              </a:rPr>
              <a:t>HNF4A</a:t>
            </a:r>
            <a:r>
              <a:rPr lang="ru-RU" b="0" dirty="0">
                <a:solidFill>
                  <a:schemeClr val="tx1"/>
                </a:solidFill>
                <a:latin typeface="+mn-lt"/>
              </a:rPr>
              <a:t>-MODY. </a:t>
            </a:r>
            <a:endParaRPr lang="ru-RU" b="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ru-RU" b="0" dirty="0" smtClean="0">
                <a:solidFill>
                  <a:schemeClr val="tx1"/>
                </a:solidFill>
                <a:latin typeface="+mn-lt"/>
              </a:rPr>
              <a:t>Большинство редких форм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MODY</a:t>
            </a:r>
            <a:r>
              <a:rPr lang="ru-RU" b="0" dirty="0" smtClean="0">
                <a:solidFill>
                  <a:schemeClr val="tx1"/>
                </a:solidFill>
                <a:latin typeface="+mn-lt"/>
              </a:rPr>
              <a:t> не имеют специфического лечения. Выявление генетической основы  заболевания позволяет накапливать клинические данные о редких типах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MODY</a:t>
            </a:r>
            <a:r>
              <a:rPr lang="ru-RU" b="0" dirty="0" smtClean="0">
                <a:solidFill>
                  <a:schemeClr val="tx1"/>
                </a:solidFill>
                <a:latin typeface="+mn-lt"/>
              </a:rPr>
              <a:t>, а также открывает перспективы для использования генной терапии в будущем.</a:t>
            </a:r>
            <a:endParaRPr lang="ru-RU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515938" y="3467254"/>
            <a:ext cx="11520128" cy="767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8417A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Финансирование</a:t>
            </a:r>
            <a:endParaRPr lang="ru-RU" dirty="0"/>
          </a:p>
        </p:txBody>
      </p:sp>
      <p:sp>
        <p:nvSpPr>
          <p:cNvPr id="6" name="Объект 5"/>
          <p:cNvSpPr txBox="1">
            <a:spLocks/>
          </p:cNvSpPr>
          <p:nvPr/>
        </p:nvSpPr>
        <p:spPr>
          <a:xfrm>
            <a:off x="326450" y="4235195"/>
            <a:ext cx="11340126" cy="806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800" b="1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rgbClr val="9E163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0" dirty="0">
                <a:solidFill>
                  <a:schemeClr val="tx1"/>
                </a:solidFill>
                <a:latin typeface="+mn-lt"/>
              </a:rPr>
              <a:t>Исследование выполнено при поддержке Министерства науки и высшего образования Российской Федерации (Соглашение № 075-15-2024-645).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5938" y="1178975"/>
            <a:ext cx="11520128" cy="767941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435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00F747A6E4E91408B2E28EC0C578EA1" ma:contentTypeVersion="3" ma:contentTypeDescription="Создание документа." ma:contentTypeScope="" ma:versionID="c8ff594381ee35a348e26c648e077e03">
  <xsd:schema xmlns:xsd="http://www.w3.org/2001/XMLSchema" xmlns:xs="http://www.w3.org/2001/XMLSchema" xmlns:p="http://schemas.microsoft.com/office/2006/metadata/properties" xmlns:ns3="bc7ddd57-6833-4bf5-814a-ba9a58671bfd" targetNamespace="http://schemas.microsoft.com/office/2006/metadata/properties" ma:root="true" ma:fieldsID="44dc4e143b133d1ca75509e3988f991d" ns3:_="">
    <xsd:import namespace="bc7ddd57-6833-4bf5-814a-ba9a58671b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ddd57-6833-4bf5-814a-ba9a58671b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DD17C5-7A6D-4952-A9C7-81513C7E557F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bc7ddd57-6833-4bf5-814a-ba9a58671bf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697D06-2952-439E-9ED4-D21AD87854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20E640-DB01-41E1-B39B-C1F2E057C0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7ddd57-6833-4bf5-814a-ba9a58671b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529</Words>
  <Application>Microsoft Office PowerPoint</Application>
  <PresentationFormat>Широкоэкранный</PresentationFormat>
  <Paragraphs>37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Verdana</vt:lpstr>
      <vt:lpstr>Wingdings</vt:lpstr>
      <vt:lpstr>Тема Office</vt:lpstr>
      <vt:lpstr>Редкие подтипы сахарного диабета MODY:  анализ реестра моногенного сахарного диабета у детей </vt:lpstr>
      <vt:lpstr>Актуальность</vt:lpstr>
      <vt:lpstr>Результаты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Москалев</dc:creator>
  <cp:lastModifiedBy>Колтакова Мария Павловна</cp:lastModifiedBy>
  <cp:revision>72</cp:revision>
  <dcterms:created xsi:type="dcterms:W3CDTF">2024-09-29T16:24:40Z</dcterms:created>
  <dcterms:modified xsi:type="dcterms:W3CDTF">2025-04-22T11:58:55Z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0x010100300F747A6E4E91408B2E28EC0C578EA1</vt:lpwstr>
  </property>
</Properties>
</file>